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4"/>
    <p:sldMasterId id="2147483655" r:id="rId5"/>
  </p:sldMasterIdLst>
  <p:notesMasterIdLst>
    <p:notesMasterId r:id="rId7"/>
  </p:notesMasterIdLst>
  <p:handoutMasterIdLst>
    <p:handoutMasterId r:id="rId8"/>
  </p:handoutMasterIdLst>
  <p:sldIdLst>
    <p:sldId id="287" r:id="rId6"/>
  </p:sldIdLst>
  <p:sldSz cx="9144000" cy="5143500" type="screen16x9"/>
  <p:notesSz cx="6858000" cy="9144000"/>
  <p:embeddedFontLst>
    <p:embeddedFont>
      <p:font typeface="Roboto Condensed" panose="02000000000000000000" pitchFamily="2" charset="0"/>
      <p:regular r:id="rId9"/>
      <p:bold r:id="rId10"/>
      <p:italic r:id="rId11"/>
      <p:boldItalic r:id="rId12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Bukatz" initials="SB" lastIdx="6" clrIdx="0">
    <p:extLst>
      <p:ext uri="{19B8F6BF-5375-455C-9EA6-DF929625EA0E}">
        <p15:presenceInfo xmlns:p15="http://schemas.microsoft.com/office/powerpoint/2012/main" userId="S-1-5-21-866499592-3592028529-3545064460-94181" providerId="AD"/>
      </p:ext>
    </p:extLst>
  </p:cmAuthor>
  <p:cmAuthor id="2" name="Susanne Bukatz" initials="SB [2]" lastIdx="15" clrIdx="1">
    <p:extLst>
      <p:ext uri="{19B8F6BF-5375-455C-9EA6-DF929625EA0E}">
        <p15:presenceInfo xmlns:p15="http://schemas.microsoft.com/office/powerpoint/2012/main" userId="Susanne Bukat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002F5D"/>
    <a:srgbClr val="BD9F21"/>
    <a:srgbClr val="FFC864"/>
    <a:srgbClr val="FFBE64"/>
    <a:srgbClr val="F0AA46"/>
    <a:srgbClr val="F0A050"/>
    <a:srgbClr val="FFB464"/>
    <a:srgbClr val="FAB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D298AE-0A8F-40C8-BCBB-250E7436EE8C}" v="2" dt="2025-03-27T09:31:10.931"/>
    <p1510:client id="{61D5F3E4-2076-4C99-A60C-E8BAD9167823}" v="12" dt="2025-03-27T09:06:08.372"/>
    <p1510:client id="{664A182A-DFB7-42E3-A07F-6372E278CB31}" v="12" dt="2025-03-27T09:31:16.199"/>
    <p1510:client id="{8A8932BF-113A-42DD-B1FA-01B1970357F6}" v="182" dt="2025-03-27T13:25:35.610"/>
    <p1510:client id="{BA6341AF-8FEA-70F8-F201-65D7F70F991E}" v="27" dt="2025-03-27T08:56:23.020"/>
    <p1510:client id="{C070591E-E43A-AFE9-C826-64E1C6D83990}" v="1" dt="2025-03-27T17:05:51.764"/>
    <p1510:client id="{C4C09A0E-7144-4792-BD5A-CFD922EC3A6C}" v="146" dt="2025-03-27T09:28:57.627"/>
    <p1510:client id="{EAC63995-1D9B-4278-B656-A7A226960F95}" v="4" dt="2025-03-27T09:24:16.4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3.fntdata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42F8-4030-468B-846F-DE3B6AB6CE0D}" type="datetimeFigureOut">
              <a:rPr lang="de-DE" smtClean="0"/>
              <a:t>27.03.2025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AA542-7317-4AC6-A4A4-9C0CA743576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496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B2040-EA4D-4002-BC41-13AC0377AF84}" type="datetimeFigureOut">
              <a:rPr lang="de-DE" smtClean="0"/>
              <a:t>27.03.2025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ADD7A-5464-40FD-B5CC-4CA36D7CC1F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30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F2904C63-D9E1-9177-9126-0DF327B5492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533" y="4684973"/>
            <a:ext cx="2706466" cy="21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28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3746" userDrawn="1">
          <p15:clr>
            <a:srgbClr val="FBAE40"/>
          </p15:clr>
        </p15:guide>
        <p15:guide id="21" orient="horz" pos="2550">
          <p15:clr>
            <a:srgbClr val="FBAE40"/>
          </p15:clr>
        </p15:guide>
        <p15:guide id="23" orient="horz" pos="894">
          <p15:clr>
            <a:srgbClr val="FBAE40"/>
          </p15:clr>
        </p15:guide>
        <p15:guide id="24" orient="horz" pos="282" userDrawn="1">
          <p15:clr>
            <a:srgbClr val="FBAE40"/>
          </p15:clr>
        </p15:guide>
        <p15:guide id="25" orient="horz" pos="69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999580" y="4719770"/>
            <a:ext cx="5688013" cy="144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/>
              <a:t>Name des Referenten, Funktion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3521641" y="4884574"/>
            <a:ext cx="5165952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‹#›</a:t>
            </a:fld>
            <a:endParaRPr lang="de-DE">
              <a:solidFill>
                <a:srgbClr val="002F5D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8" name="Rechteck 7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441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3" orient="horz" pos="282" userDrawn="1">
          <p15:clr>
            <a:srgbClr val="FBAE40"/>
          </p15:clr>
        </p15:guide>
        <p15:guide id="24" orient="horz" pos="2550" userDrawn="1">
          <p15:clr>
            <a:srgbClr val="FBAE40"/>
          </p15:clr>
        </p15:guide>
        <p15:guide id="25" orient="horz" pos="690" userDrawn="1">
          <p15:clr>
            <a:srgbClr val="FBAE40"/>
          </p15:clr>
        </p15:guide>
        <p15:guide id="26" orient="horz" pos="89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derseite für große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4312920"/>
            <a:ext cx="9144000" cy="891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2101584-9C6A-4366-B879-CFC277C18A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533" y="4684973"/>
            <a:ext cx="2706466" cy="21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726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2" userDrawn="1">
          <p15:clr>
            <a:srgbClr val="FBAE40"/>
          </p15:clr>
        </p15:guide>
        <p15:guide id="21" orient="horz" pos="2641" userDrawn="1">
          <p15:clr>
            <a:srgbClr val="FBAE40"/>
          </p15:clr>
        </p15:guide>
        <p15:guide id="22" orient="horz" pos="690" userDrawn="1">
          <p15:clr>
            <a:srgbClr val="FBAE40"/>
          </p15:clr>
        </p15:guide>
        <p15:guide id="23" orient="horz" pos="89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999580" y="4719770"/>
            <a:ext cx="5688013" cy="144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dirty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/>
              <a:t>Name des Referenten, Funktion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3521641" y="4884574"/>
            <a:ext cx="5165952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‹#›</a:t>
            </a:fld>
            <a:endParaRPr lang="de-DE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931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2" userDrawn="1">
          <p15:clr>
            <a:srgbClr val="FBAE40"/>
          </p15:clr>
        </p15:guide>
        <p15:guide id="2" pos="5465" userDrawn="1">
          <p15:clr>
            <a:srgbClr val="FBAE40"/>
          </p15:clr>
        </p15:guide>
        <p15:guide id="3" pos="5193" userDrawn="1">
          <p15:clr>
            <a:srgbClr val="FBAE40"/>
          </p15:clr>
        </p15:guide>
        <p15:guide id="4" pos="4898" userDrawn="1">
          <p15:clr>
            <a:srgbClr val="FBAE40"/>
          </p15:clr>
        </p15:guide>
        <p15:guide id="5" pos="4604" userDrawn="1">
          <p15:clr>
            <a:srgbClr val="FBAE40"/>
          </p15:clr>
        </p15:guide>
        <p15:guide id="6" pos="4309" userDrawn="1">
          <p15:clr>
            <a:srgbClr val="FBAE40"/>
          </p15:clr>
        </p15:guide>
        <p15:guide id="7" pos="4037" userDrawn="1">
          <p15:clr>
            <a:srgbClr val="FBAE40"/>
          </p15:clr>
        </p15:guide>
        <p15:guide id="8" pos="3742" userDrawn="1">
          <p15:clr>
            <a:srgbClr val="FBAE40"/>
          </p15:clr>
        </p15:guide>
        <p15:guide id="9" pos="3447" userDrawn="1">
          <p15:clr>
            <a:srgbClr val="FBAE40"/>
          </p15:clr>
        </p15:guide>
        <p15:guide id="10" pos="3152" userDrawn="1">
          <p15:clr>
            <a:srgbClr val="FBAE40"/>
          </p15:clr>
        </p15:guide>
        <p15:guide id="11" pos="2608" userDrawn="1">
          <p15:clr>
            <a:srgbClr val="FBAE40"/>
          </p15:clr>
        </p15:guide>
        <p15:guide id="12" pos="2313" userDrawn="1">
          <p15:clr>
            <a:srgbClr val="FBAE40"/>
          </p15:clr>
        </p15:guide>
        <p15:guide id="13" pos="2018" userDrawn="1">
          <p15:clr>
            <a:srgbClr val="FBAE40"/>
          </p15:clr>
        </p15:guide>
        <p15:guide id="14" pos="1723" userDrawn="1">
          <p15:clr>
            <a:srgbClr val="FBAE40"/>
          </p15:clr>
        </p15:guide>
        <p15:guide id="15" pos="1451" userDrawn="1">
          <p15:clr>
            <a:srgbClr val="FBAE40"/>
          </p15:clr>
        </p15:guide>
        <p15:guide id="16" pos="1156" userDrawn="1">
          <p15:clr>
            <a:srgbClr val="FBAE40"/>
          </p15:clr>
        </p15:guide>
        <p15:guide id="17" pos="862" userDrawn="1">
          <p15:clr>
            <a:srgbClr val="FBAE40"/>
          </p15:clr>
        </p15:guide>
        <p15:guide id="18" pos="567" userDrawn="1">
          <p15:clr>
            <a:srgbClr val="FBAE40"/>
          </p15:clr>
        </p15:guide>
        <p15:guide id="19" pos="295" userDrawn="1">
          <p15:clr>
            <a:srgbClr val="FBAE40"/>
          </p15:clr>
        </p15:guide>
        <p15:guide id="20" orient="horz" pos="2550" userDrawn="1">
          <p15:clr>
            <a:srgbClr val="FBAE40"/>
          </p15:clr>
        </p15:guide>
        <p15:guide id="21" orient="horz" pos="690" userDrawn="1">
          <p15:clr>
            <a:srgbClr val="FBAE40"/>
          </p15:clr>
        </p15:guide>
        <p15:guide id="22" pos="2880" userDrawn="1">
          <p15:clr>
            <a:srgbClr val="FBAE40"/>
          </p15:clr>
        </p15:guide>
        <p15:guide id="23" orient="horz" pos="8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9144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9A03B70-000E-A736-EA45-779B3B215E9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533" y="4684973"/>
            <a:ext cx="2706466" cy="21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52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800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880" userDrawn="1">
          <p15:clr>
            <a:srgbClr val="F26B43"/>
          </p15:clr>
        </p15:guide>
        <p15:guide id="3" pos="3170" userDrawn="1">
          <p15:clr>
            <a:srgbClr val="F26B43"/>
          </p15:clr>
        </p15:guide>
        <p15:guide id="4" pos="3459" userDrawn="1">
          <p15:clr>
            <a:srgbClr val="F26B43"/>
          </p15:clr>
        </p15:guide>
        <p15:guide id="5" pos="3746" userDrawn="1">
          <p15:clr>
            <a:srgbClr val="F26B43"/>
          </p15:clr>
        </p15:guide>
        <p15:guide id="6" pos="4035" userDrawn="1">
          <p15:clr>
            <a:srgbClr val="F26B43"/>
          </p15:clr>
        </p15:guide>
        <p15:guide id="7" pos="4323" userDrawn="1">
          <p15:clr>
            <a:srgbClr val="F26B43"/>
          </p15:clr>
        </p15:guide>
        <p15:guide id="8" pos="4611" userDrawn="1">
          <p15:clr>
            <a:srgbClr val="F26B43"/>
          </p15:clr>
        </p15:guide>
        <p15:guide id="9" pos="4899" userDrawn="1">
          <p15:clr>
            <a:srgbClr val="F26B43"/>
          </p15:clr>
        </p15:guide>
        <p15:guide id="10" pos="5187" userDrawn="1">
          <p15:clr>
            <a:srgbClr val="F26B43"/>
          </p15:clr>
        </p15:guide>
        <p15:guide id="11" pos="5475" userDrawn="1">
          <p15:clr>
            <a:srgbClr val="F26B43"/>
          </p15:clr>
        </p15:guide>
        <p15:guide id="12" pos="2589" userDrawn="1">
          <p15:clr>
            <a:srgbClr val="F26B43"/>
          </p15:clr>
        </p15:guide>
        <p15:guide id="13" pos="2301" userDrawn="1">
          <p15:clr>
            <a:srgbClr val="F26B43"/>
          </p15:clr>
        </p15:guide>
        <p15:guide id="14" pos="2013" userDrawn="1">
          <p15:clr>
            <a:srgbClr val="F26B43"/>
          </p15:clr>
        </p15:guide>
        <p15:guide id="15" pos="1725" userDrawn="1">
          <p15:clr>
            <a:srgbClr val="F26B43"/>
          </p15:clr>
        </p15:guide>
        <p15:guide id="16" pos="1437" userDrawn="1">
          <p15:clr>
            <a:srgbClr val="F26B43"/>
          </p15:clr>
        </p15:guide>
        <p15:guide id="17" pos="1149" userDrawn="1">
          <p15:clr>
            <a:srgbClr val="F26B43"/>
          </p15:clr>
        </p15:guide>
        <p15:guide id="18" pos="862" userDrawn="1">
          <p15:clr>
            <a:srgbClr val="F26B43"/>
          </p15:clr>
        </p15:guide>
        <p15:guide id="19" pos="573" userDrawn="1">
          <p15:clr>
            <a:srgbClr val="F26B43"/>
          </p15:clr>
        </p15:guide>
        <p15:guide id="20" pos="28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9144000" cy="64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9492" y="4607704"/>
            <a:ext cx="1047600" cy="43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51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800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komrex.uni-jena.de/5137/foerderung-studentischer-projek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DA2F2BF-3BB0-DD90-29CF-3730E1435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D522BA-5319-755A-6F67-5FF5FB61D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975" y="2104674"/>
            <a:ext cx="2290590" cy="2259681"/>
          </a:xfrm>
          <a:prstGeom prst="rect">
            <a:avLst/>
          </a:prstGeom>
        </p:spPr>
      </p:pic>
      <p:grpSp>
        <p:nvGrpSpPr>
          <p:cNvPr id="10" name="Gruppieren 1">
            <a:extLst>
              <a:ext uri="{FF2B5EF4-FFF2-40B4-BE49-F238E27FC236}">
                <a16:creationId xmlns:a16="http://schemas.microsoft.com/office/drawing/2014/main" id="{482EF418-381F-D48B-ECF4-4BF5515C685D}"/>
              </a:ext>
            </a:extLst>
          </p:cNvPr>
          <p:cNvGrpSpPr/>
          <p:nvPr/>
        </p:nvGrpSpPr>
        <p:grpSpPr>
          <a:xfrm>
            <a:off x="347999" y="279730"/>
            <a:ext cx="5010677" cy="415716"/>
            <a:chOff x="3679952" y="339502"/>
            <a:chExt cx="5010677" cy="415716"/>
          </a:xfrm>
        </p:grpSpPr>
        <p:cxnSp>
          <p:nvCxnSpPr>
            <p:cNvPr id="8" name="Gerade Verbindung 8">
              <a:extLst>
                <a:ext uri="{FF2B5EF4-FFF2-40B4-BE49-F238E27FC236}">
                  <a16:creationId xmlns:a16="http://schemas.microsoft.com/office/drawing/2014/main" id="{58D16426-024E-4BA8-48ED-37583A1692A7}"/>
                </a:ext>
              </a:extLst>
            </p:cNvPr>
            <p:cNvCxnSpPr/>
            <p:nvPr/>
          </p:nvCxnSpPr>
          <p:spPr>
            <a:xfrm>
              <a:off x="3686627" y="339502"/>
              <a:ext cx="442769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feld 12">
              <a:extLst>
                <a:ext uri="{FF2B5EF4-FFF2-40B4-BE49-F238E27FC236}">
                  <a16:creationId xmlns:a16="http://schemas.microsoft.com/office/drawing/2014/main" id="{DD083FCE-5796-4D5A-2FA4-EE89D438B7DE}"/>
                </a:ext>
              </a:extLst>
            </p:cNvPr>
            <p:cNvSpPr txBox="1"/>
            <p:nvPr/>
          </p:nvSpPr>
          <p:spPr>
            <a:xfrm>
              <a:off x="3679952" y="447624"/>
              <a:ext cx="5010677" cy="3075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tabLst>
                  <a:tab pos="893763" algn="l"/>
                </a:tabLst>
              </a:pPr>
              <a:r>
                <a:rPr lang="de-DE" b="1">
                  <a:latin typeface="Roboto Serif"/>
                </a:rPr>
                <a:t>„Forschung kommunizieren – Demokratie stärken!“</a:t>
              </a:r>
              <a:r>
                <a:rPr lang="de-DE" b="1">
                  <a:latin typeface="+mj-lt"/>
                </a:rPr>
                <a:t> - Förderung studentischer Projekte</a:t>
              </a:r>
              <a:endParaRPr lang="de-DE"/>
            </a:p>
          </p:txBody>
        </p:sp>
      </p:grpSp>
      <p:sp>
        <p:nvSpPr>
          <p:cNvPr id="3" name="AutoShape 2">
            <a:extLst>
              <a:ext uri="{FF2B5EF4-FFF2-40B4-BE49-F238E27FC236}">
                <a16:creationId xmlns:a16="http://schemas.microsoft.com/office/drawing/2014/main" id="{F10A879D-3C13-F221-98CA-7D054B1006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3" name="Grafik 12" descr="Ein Bild, das Text, Schrift, Screenshot, Logo enthält.&#10;&#10;KI-generierte Inhalte können fehlerhaft sein.">
            <a:extLst>
              <a:ext uri="{FF2B5EF4-FFF2-40B4-BE49-F238E27FC236}">
                <a16:creationId xmlns:a16="http://schemas.microsoft.com/office/drawing/2014/main" id="{6BFB4310-0D9A-B6B7-A260-CD116B5455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4826"/>
          <a:stretch/>
        </p:blipFill>
        <p:spPr>
          <a:xfrm>
            <a:off x="5843937" y="140272"/>
            <a:ext cx="3176968" cy="1114662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9C6C1BD4-11F8-7D72-4D60-DFEE9BB6F5A3}"/>
              </a:ext>
            </a:extLst>
          </p:cNvPr>
          <p:cNvSpPr txBox="1"/>
          <p:nvPr/>
        </p:nvSpPr>
        <p:spPr>
          <a:xfrm>
            <a:off x="344496" y="1148791"/>
            <a:ext cx="7719126" cy="3220538"/>
          </a:xfrm>
          <a:prstGeom prst="rect">
            <a:avLst/>
          </a:prstGeom>
          <a:noFill/>
        </p:spPr>
        <p:txBody>
          <a:bodyPr wrap="square" lIns="0" tIns="0" rIns="0" bIns="0" numCol="1" spcCol="144000" rtlCol="0" anchor="t">
            <a:noAutofit/>
          </a:bodyPr>
          <a:lstStyle/>
          <a:p>
            <a:r>
              <a:rPr lang="de-DE" sz="1100" dirty="0">
                <a:ea typeface="+mn-lt"/>
                <a:cs typeface="+mn-lt"/>
              </a:rPr>
              <a:t>Teilnehmen können Studierende der FSU aller Fachrichtungen</a:t>
            </a:r>
            <a:endParaRPr lang="en-US" dirty="0">
              <a:ea typeface="+mn-lt"/>
              <a:cs typeface="+mn-lt"/>
            </a:endParaRPr>
          </a:p>
          <a:p>
            <a:endParaRPr lang="de-DE" sz="1100" dirty="0">
              <a:ea typeface="+mn-lt"/>
              <a:cs typeface="+mn-lt"/>
            </a:endParaRPr>
          </a:p>
          <a:p>
            <a:r>
              <a:rPr lang="de-DE" sz="1100" dirty="0">
                <a:ea typeface="+mn-lt"/>
                <a:cs typeface="+mn-lt"/>
              </a:rPr>
              <a:t>Was musst du tun?</a:t>
            </a:r>
            <a:endParaRPr lang="de-DE" dirty="0">
              <a:ea typeface="Roboto Condensed"/>
              <a:cs typeface="Roboto Condensed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ea typeface="+mn-lt"/>
                <a:cs typeface="+mn-lt"/>
              </a:rPr>
              <a:t>Eine eigene</a:t>
            </a:r>
            <a:r>
              <a:rPr lang="de-DE" sz="1100" b="1" dirty="0">
                <a:ea typeface="+mn-lt"/>
                <a:cs typeface="+mn-lt"/>
              </a:rPr>
              <a:t> wissenschaftliche Arbeit</a:t>
            </a:r>
            <a:r>
              <a:rPr lang="de-DE" sz="1100" dirty="0">
                <a:ea typeface="+mn-lt"/>
                <a:cs typeface="+mn-lt"/>
              </a:rPr>
              <a:t> (vorzugsweise eine Abschlussarbeit) zu einem der Themenfelder des Zentrums für Rechtsextremismusforschung, Demokratiebildung und gesellschaftliche Integration verfassen oder verfasst haben</a:t>
            </a:r>
            <a:endParaRPr lang="de-DE" dirty="0">
              <a:ea typeface="+mn-lt"/>
              <a:cs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ea typeface="+mn-lt"/>
                <a:cs typeface="+mn-lt"/>
              </a:rPr>
              <a:t>Eine </a:t>
            </a:r>
            <a:r>
              <a:rPr lang="de-DE" sz="1100" b="1" dirty="0">
                <a:ea typeface="+mn-lt"/>
                <a:cs typeface="+mn-lt"/>
              </a:rPr>
              <a:t>digitale, kreative Aufbereitung und Vermittlung der Ergebnisse</a:t>
            </a:r>
            <a:r>
              <a:rPr lang="de-DE" sz="1100" dirty="0">
                <a:ea typeface="+mn-lt"/>
                <a:cs typeface="+mn-lt"/>
              </a:rPr>
              <a:t> z. B. als Blogbeitrag, Video, Podcast, </a:t>
            </a:r>
            <a:r>
              <a:rPr lang="de-DE" sz="1100" err="1">
                <a:ea typeface="+mn-lt"/>
                <a:cs typeface="+mn-lt"/>
              </a:rPr>
              <a:t>Social</a:t>
            </a:r>
            <a:r>
              <a:rPr lang="de-DE" sz="1100" dirty="0">
                <a:ea typeface="+mn-lt"/>
                <a:cs typeface="+mn-lt"/>
              </a:rPr>
              <a:t>-Media-Content oder interaktives Format umsetzen</a:t>
            </a:r>
            <a:endParaRPr lang="de-DE" dirty="0">
              <a:ea typeface="+mn-lt"/>
              <a:cs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ea typeface="+mn-lt"/>
                <a:cs typeface="+mn-lt"/>
              </a:rPr>
              <a:t>Bereit sein, dein Kommunikationsprodukt bei einer </a:t>
            </a:r>
            <a:r>
              <a:rPr lang="de-DE" sz="1100" b="1" dirty="0">
                <a:ea typeface="+mn-lt"/>
                <a:cs typeface="+mn-lt"/>
              </a:rPr>
              <a:t>Veranstaltung </a:t>
            </a:r>
            <a:r>
              <a:rPr lang="de-DE" sz="1100" dirty="0">
                <a:ea typeface="+mn-lt"/>
                <a:cs typeface="+mn-lt"/>
              </a:rPr>
              <a:t>des </a:t>
            </a:r>
            <a:r>
              <a:rPr lang="de-DE" sz="1100" err="1">
                <a:ea typeface="+mn-lt"/>
                <a:cs typeface="+mn-lt"/>
              </a:rPr>
              <a:t>KomRex</a:t>
            </a:r>
            <a:r>
              <a:rPr lang="de-DE" sz="1100" dirty="0">
                <a:ea typeface="+mn-lt"/>
                <a:cs typeface="+mn-lt"/>
              </a:rPr>
              <a:t> zu präsentieren</a:t>
            </a:r>
            <a:endParaRPr lang="de-DE" dirty="0">
              <a:ea typeface="+mn-lt"/>
              <a:cs typeface="+mn-lt"/>
            </a:endParaRPr>
          </a:p>
          <a:p>
            <a:endParaRPr lang="de-DE" sz="1100" dirty="0">
              <a:ea typeface="+mn-lt"/>
              <a:cs typeface="+mn-lt"/>
            </a:endParaRPr>
          </a:p>
          <a:p>
            <a:pPr>
              <a:buFont typeface="Arial" panose="020B0604020202020204" pitchFamily="34" charset="0"/>
            </a:pPr>
            <a:r>
              <a:rPr lang="de-DE" sz="1100" dirty="0">
                <a:ea typeface="+mn-lt"/>
                <a:cs typeface="+mn-lt"/>
              </a:rPr>
              <a:t>Was bekommst du?</a:t>
            </a:r>
            <a:endParaRPr lang="de-DE" dirty="0">
              <a:ea typeface="+mn-lt"/>
              <a:cs typeface="+mn-lt"/>
            </a:endParaRPr>
          </a:p>
          <a:p>
            <a:pPr marL="171450" indent="-171450">
              <a:buFont typeface="Arial"/>
              <a:buChar char="•"/>
            </a:pPr>
            <a:r>
              <a:rPr lang="de-DE" sz="1100" b="1" dirty="0">
                <a:ea typeface="+mn-lt"/>
                <a:cs typeface="+mn-lt"/>
              </a:rPr>
              <a:t>500€ Förderung</a:t>
            </a:r>
            <a:r>
              <a:rPr lang="de-DE" sz="1100" dirty="0">
                <a:ea typeface="+mn-lt"/>
                <a:cs typeface="+mn-lt"/>
              </a:rPr>
              <a:t> (ausgezahlt als Honorar) </a:t>
            </a:r>
            <a:endParaRPr lang="de-DE">
              <a:ea typeface="+mn-lt"/>
              <a:cs typeface="+mn-lt"/>
            </a:endParaRPr>
          </a:p>
          <a:p>
            <a:pPr marL="171450" indent="-171450">
              <a:buFont typeface="Arial"/>
              <a:buChar char="•"/>
            </a:pPr>
            <a:r>
              <a:rPr lang="de-DE" sz="1100" dirty="0">
                <a:ea typeface="+mn-lt"/>
                <a:cs typeface="+mn-lt"/>
              </a:rPr>
              <a:t>Feedback zur Umsetzung des Projekts</a:t>
            </a:r>
          </a:p>
          <a:p>
            <a:pPr marL="171450" indent="-171450">
              <a:buFont typeface="Arial"/>
              <a:buChar char="•"/>
            </a:pPr>
            <a:r>
              <a:rPr lang="de-DE" sz="1100" dirty="0">
                <a:ea typeface="+mn-lt"/>
                <a:cs typeface="+mn-lt"/>
              </a:rPr>
              <a:t>Die Möglichkeit dein Projekt zu präsentieren und auf unserer Website zu veröffentlichen</a:t>
            </a:r>
            <a:endParaRPr lang="de-DE" dirty="0">
              <a:ea typeface="+mn-lt"/>
              <a:cs typeface="+mn-lt"/>
            </a:endParaRPr>
          </a:p>
          <a:p>
            <a:endParaRPr lang="de-DE" sz="1100" b="1" dirty="0">
              <a:ea typeface="+mn-lt"/>
              <a:cs typeface="+mn-lt"/>
            </a:endParaRPr>
          </a:p>
          <a:p>
            <a:r>
              <a:rPr lang="de-DE" sz="1100" b="1" dirty="0">
                <a:ea typeface="+mn-lt"/>
                <a:cs typeface="+mn-lt"/>
              </a:rPr>
              <a:t>Bewerbungsschluss: </a:t>
            </a:r>
            <a:r>
              <a:rPr lang="de-DE" sz="1100" b="1" i="0" dirty="0">
                <a:effectLst/>
                <a:ea typeface="+mn-lt"/>
                <a:cs typeface="+mn-lt"/>
              </a:rPr>
              <a:t>30.04.2025</a:t>
            </a:r>
            <a:endParaRPr lang="de-DE" b="1" dirty="0">
              <a:ea typeface="+mn-lt"/>
              <a:cs typeface="+mn-lt"/>
            </a:endParaRPr>
          </a:p>
          <a:p>
            <a:endParaRPr lang="de-DE" sz="1100" dirty="0">
              <a:ea typeface="+mn-lt"/>
              <a:cs typeface="+mn-lt"/>
            </a:endParaRPr>
          </a:p>
          <a:p>
            <a:r>
              <a:rPr lang="de-DE" sz="1100" i="0" dirty="0">
                <a:effectLst/>
                <a:ea typeface="+mn-lt"/>
                <a:cs typeface="+mn-lt"/>
              </a:rPr>
              <a:t>Alle Infos</a:t>
            </a:r>
            <a:r>
              <a:rPr lang="de-DE" sz="1100" dirty="0">
                <a:ea typeface="+mn-lt"/>
                <a:cs typeface="+mn-lt"/>
              </a:rPr>
              <a:t> unter</a:t>
            </a:r>
            <a:r>
              <a:rPr lang="de-DE" sz="1100" i="0" dirty="0">
                <a:effectLst/>
                <a:ea typeface="+mn-lt"/>
                <a:cs typeface="+mn-lt"/>
              </a:rPr>
              <a:t>: </a:t>
            </a:r>
            <a:r>
              <a:rPr lang="de-DE" sz="1100" dirty="0"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</a:t>
            </a:r>
            <a:r>
              <a:rPr lang="de-DE" sz="1100" b="0" i="0" dirty="0">
                <a:effectLst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komrex.uni-jena.de/5137/foerderung-studentischer-projekte</a:t>
            </a:r>
            <a:r>
              <a:rPr lang="de-DE" sz="1100" dirty="0">
                <a:ea typeface="+mn-lt"/>
                <a:cs typeface="+mn-lt"/>
              </a:rPr>
              <a:t> </a:t>
            </a:r>
            <a:endParaRPr lang="de-DE">
              <a:ea typeface="+mn-lt"/>
              <a:cs typeface="+mn-lt"/>
            </a:endParaRPr>
          </a:p>
          <a:p>
            <a:endParaRPr lang="de-DE" sz="1100" dirty="0">
              <a:ea typeface="+mn-lt"/>
              <a:cs typeface="+mn-lt"/>
            </a:endParaRPr>
          </a:p>
          <a:p>
            <a:endParaRPr lang="de-DE" sz="1100" dirty="0">
              <a:ea typeface="+mn-lt"/>
              <a:cs typeface="+mn-lt"/>
            </a:endParaRPr>
          </a:p>
          <a:p>
            <a:endParaRPr lang="de-DE" sz="1100" b="1" dirty="0">
              <a:solidFill>
                <a:srgbClr val="333939"/>
              </a:solidFill>
              <a:ea typeface="+mn-lt"/>
              <a:cs typeface="+mn-lt"/>
            </a:endParaRPr>
          </a:p>
          <a:p>
            <a:pPr algn="l"/>
            <a:endParaRPr lang="de-DE" sz="1100" b="0" i="0" dirty="0">
              <a:effectLst/>
              <a:latin typeface="Roboto Condensed"/>
              <a:ea typeface="Roboto Condensed"/>
              <a:cs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578110901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ät Jena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Jena_Hausschrift_Roboto">
      <a:majorFont>
        <a:latin typeface="Roboto Serif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Universität Jena Blau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Jena_Hausschrift_Roboto">
      <a:majorFont>
        <a:latin typeface="Roboto Serif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7995723E7F0E840BCDD66551151C754" ma:contentTypeVersion="15" ma:contentTypeDescription="Ein neues Dokument erstellen." ma:contentTypeScope="" ma:versionID="f56fc1034172c0b546887b93838a4a45">
  <xsd:schema xmlns:xsd="http://www.w3.org/2001/XMLSchema" xmlns:xs="http://www.w3.org/2001/XMLSchema" xmlns:p="http://schemas.microsoft.com/office/2006/metadata/properties" xmlns:ns2="8bf3af84-8789-42c6-86ed-8a26e614cc13" xmlns:ns3="09110802-f9a6-4e44-9c3b-e925a2b846d3" targetNamespace="http://schemas.microsoft.com/office/2006/metadata/properties" ma:root="true" ma:fieldsID="f772b6cc6e673171ca963c642c7238e3" ns2:_="" ns3:_="">
    <xsd:import namespace="8bf3af84-8789-42c6-86ed-8a26e614cc13"/>
    <xsd:import namespace="09110802-f9a6-4e44-9c3b-e925a2b846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f3af84-8789-42c6-86ed-8a26e614cc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598c8dba-d8e9-4784-a2b2-70b900ae28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10802-f9a6-4e44-9c3b-e925a2b846d3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47f6dc-ee72-46f5-bd84-6dbbacd45517}" ma:internalName="TaxCatchAll" ma:showField="CatchAllData" ma:web="09110802-f9a6-4e44-9c3b-e925a2b846d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bf3af84-8789-42c6-86ed-8a26e614cc13">
      <Terms xmlns="http://schemas.microsoft.com/office/infopath/2007/PartnerControls"/>
    </lcf76f155ced4ddcb4097134ff3c332f>
    <TaxCatchAll xmlns="09110802-f9a6-4e44-9c3b-e925a2b846d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1E7AC0-98FE-41D3-A916-28701E79DF22}">
  <ds:schemaRefs>
    <ds:schemaRef ds:uri="09110802-f9a6-4e44-9c3b-e925a2b846d3"/>
    <ds:schemaRef ds:uri="8bf3af84-8789-42c6-86ed-8a26e614cc1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E56B156-B964-44A9-9B08-20F92EEDC7BB}">
  <ds:schemaRefs>
    <ds:schemaRef ds:uri="09110802-f9a6-4e44-9c3b-e925a2b846d3"/>
    <ds:schemaRef ds:uri="8bf3af84-8789-42c6-86ed-8a26e614cc1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33EC0BD-D658-49BA-B37E-6E8088709C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</Words>
  <Application>Microsoft Office PowerPoint</Application>
  <PresentationFormat>On-screen Show (16:9)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Universität Jena</vt:lpstr>
      <vt:lpstr>Universität Jena Blau</vt:lpstr>
      <vt:lpstr>PowerPoint Presentation</vt:lpstr>
    </vt:vector>
  </TitlesOfParts>
  <Company>FSU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Liana Franke</dc:creator>
  <cp:lastModifiedBy>Vinzenz Alfons Waldmüller</cp:lastModifiedBy>
  <cp:revision>62</cp:revision>
  <cp:lastPrinted>2017-04-12T09:06:57Z</cp:lastPrinted>
  <dcterms:created xsi:type="dcterms:W3CDTF">2017-03-23T10:34:48Z</dcterms:created>
  <dcterms:modified xsi:type="dcterms:W3CDTF">2025-03-27T17:05:59Z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0x01010057995723E7F0E840BCDD66551151C754</vt:lpwstr>
  </property>
  <property fmtid="{D5CDD505-2E9C-101B-9397-08002B2CF9AE}" pid="3" name="MediaServiceImageTags">
    <vt:lpwstr/>
  </property>
</Properties>
</file>